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30267275" cy="42794238"/>
  <p:notesSz cx="9144000" cy="6858000"/>
  <p:defaultTextStyle>
    <a:defPPr>
      <a:defRPr lang="en-US"/>
    </a:defPPr>
    <a:lvl1pPr marL="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2050" y="-163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53"/>
            <a:ext cx="25727184" cy="9173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1713764"/>
            <a:ext cx="6810137" cy="3651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1713764"/>
            <a:ext cx="19925956" cy="3651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6" y="27499263"/>
            <a:ext cx="25727184" cy="8499411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6" y="18138032"/>
            <a:ext cx="25727184" cy="936123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1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41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6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364" y="9985332"/>
            <a:ext cx="13368046" cy="2824221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5865" y="9985332"/>
            <a:ext cx="13368046" cy="28242218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579176"/>
            <a:ext cx="13373303" cy="3992145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13571321"/>
            <a:ext cx="13373303" cy="24656220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7" y="9579176"/>
            <a:ext cx="13378556" cy="3992145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7" y="13571321"/>
            <a:ext cx="13378556" cy="24656220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8" y="1703845"/>
            <a:ext cx="9957725" cy="7251246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4" y="1703854"/>
            <a:ext cx="16920247" cy="36523696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8" y="8955100"/>
            <a:ext cx="9957725" cy="29272450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7" y="29955967"/>
            <a:ext cx="18160365" cy="3536471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7" y="3823744"/>
            <a:ext cx="18160365" cy="25676543"/>
          </a:xfrm>
        </p:spPr>
        <p:txBody>
          <a:bodyPr/>
          <a:lstStyle>
            <a:lvl1pPr marL="0" indent="0">
              <a:buNone/>
              <a:defRPr sz="15400"/>
            </a:lvl1pPr>
            <a:lvl2pPr marL="2194210" indent="0">
              <a:buNone/>
              <a:defRPr sz="13400"/>
            </a:lvl2pPr>
            <a:lvl3pPr marL="4388419" indent="0">
              <a:buNone/>
              <a:defRPr sz="11500"/>
            </a:lvl3pPr>
            <a:lvl4pPr marL="6582629" indent="0">
              <a:buNone/>
              <a:defRPr sz="9600"/>
            </a:lvl4pPr>
            <a:lvl5pPr marL="8776834" indent="0">
              <a:buNone/>
              <a:defRPr sz="9600"/>
            </a:lvl5pPr>
            <a:lvl6pPr marL="10971043" indent="0">
              <a:buNone/>
              <a:defRPr sz="9600"/>
            </a:lvl6pPr>
            <a:lvl7pPr marL="13165253" indent="0">
              <a:buNone/>
              <a:defRPr sz="9600"/>
            </a:lvl7pPr>
            <a:lvl8pPr marL="15359462" indent="0">
              <a:buNone/>
              <a:defRPr sz="9600"/>
            </a:lvl8pPr>
            <a:lvl9pPr marL="17553672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7" y="33492437"/>
            <a:ext cx="18160365" cy="5022377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3"/>
            <a:ext cx="27240548" cy="7132373"/>
          </a:xfrm>
          <a:prstGeom prst="rect">
            <a:avLst/>
          </a:prstGeom>
        </p:spPr>
        <p:txBody>
          <a:bodyPr vert="horz" lIns="438840" tIns="219422" rIns="438840" bIns="2194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32"/>
            <a:ext cx="27240548" cy="28242218"/>
          </a:xfrm>
          <a:prstGeom prst="rect">
            <a:avLst/>
          </a:prstGeom>
        </p:spPr>
        <p:txBody>
          <a:bodyPr vert="horz" lIns="438840" tIns="219422" rIns="438840" bIns="219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1"/>
            <a:ext cx="7062364" cy="2278397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D317-6532-494C-AECD-C4941C4E9A61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1"/>
            <a:ext cx="9584637" cy="2278397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1"/>
            <a:ext cx="7062364" cy="2278397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388419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656" indent="-1645656" algn="l" defTabSz="4388419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89" indent="-1371379" algn="l" defTabSz="4388419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522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731" indent="-1097102" algn="l" defTabSz="438841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941" indent="-1097102" algn="l" defTabSz="4388419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15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6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5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74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4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6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7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18601763" y="8023920"/>
            <a:ext cx="11192586" cy="33779711"/>
          </a:xfrm>
          <a:prstGeom prst="roundRect">
            <a:avLst>
              <a:gd name="adj" fmla="val 7000"/>
            </a:avLst>
          </a:prstGeom>
          <a:solidFill>
            <a:schemeClr val="tx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9589021" y="7924859"/>
            <a:ext cx="8802552" cy="33779711"/>
          </a:xfrm>
          <a:prstGeom prst="roundRect">
            <a:avLst>
              <a:gd name="adj" fmla="val 7000"/>
            </a:avLst>
          </a:prstGeom>
          <a:solidFill>
            <a:schemeClr val="tx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420379" y="7924859"/>
            <a:ext cx="8880610" cy="33779711"/>
          </a:xfrm>
          <a:prstGeom prst="roundRect">
            <a:avLst>
              <a:gd name="adj" fmla="val 7000"/>
            </a:avLst>
          </a:prstGeom>
          <a:solidFill>
            <a:schemeClr val="tx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472926" y="495304"/>
            <a:ext cx="29321423" cy="6835191"/>
          </a:xfrm>
          <a:prstGeom prst="roundRect">
            <a:avLst>
              <a:gd name="adj" fmla="val 10870"/>
            </a:avLst>
          </a:prstGeom>
          <a:gradFill flip="none" rotWithShape="1">
            <a:gsLst>
              <a:gs pos="0">
                <a:srgbClr val="5E9EFF"/>
              </a:gs>
              <a:gs pos="100000">
                <a:schemeClr val="accent1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8400000" scaled="0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389438"/>
            <a:r>
              <a:rPr lang="en-US" b="1" dirty="0" smtClean="0">
                <a:solidFill>
                  <a:schemeClr val="bg1"/>
                </a:solidFill>
              </a:rPr>
              <a:t>TROUBLESHOOTING POSTER TEMPLATE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8021" y="7924860"/>
            <a:ext cx="8506944" cy="1320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PROBLEM</a:t>
            </a:r>
          </a:p>
          <a:p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</a:rPr>
              <a:t>The SST samples at the beginning of the run look good. The start of the run – all peaks look good. Partway through the run, the peak shape has deteriorated.</a:t>
            </a:r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0029" y="15852503"/>
            <a:ext cx="8434936" cy="4311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METHOD </a:t>
            </a:r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INFORMATION</a:t>
            </a:r>
          </a:p>
          <a:p>
            <a:endParaRPr lang="en-US" sz="4800" dirty="0" smtClean="0"/>
          </a:p>
          <a:p>
            <a:r>
              <a:rPr lang="en-US" sz="6000" dirty="0" smtClean="0">
                <a:solidFill>
                  <a:schemeClr val="bg1"/>
                </a:solidFill>
              </a:rPr>
              <a:t>Serum samples extracted with </a:t>
            </a:r>
            <a:r>
              <a:rPr lang="en-US" sz="6000" dirty="0" err="1" smtClean="0">
                <a:solidFill>
                  <a:schemeClr val="bg1"/>
                </a:solidFill>
              </a:rPr>
              <a:t>MtBE</a:t>
            </a:r>
            <a:r>
              <a:rPr lang="en-US" sz="6000" dirty="0" smtClean="0">
                <a:solidFill>
                  <a:schemeClr val="bg1"/>
                </a:solidFill>
              </a:rPr>
              <a:t> using Supported Liquid Extract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- Shimadzu LC/AB </a:t>
            </a:r>
            <a:r>
              <a:rPr lang="en-US" sz="6000" dirty="0" err="1" smtClean="0">
                <a:solidFill>
                  <a:schemeClr val="bg1"/>
                </a:solidFill>
              </a:rPr>
              <a:t>Sciex</a:t>
            </a:r>
            <a:r>
              <a:rPr lang="en-US" sz="6000" dirty="0" smtClean="0">
                <a:solidFill>
                  <a:schemeClr val="bg1"/>
                </a:solidFill>
              </a:rPr>
              <a:t> MSMS with MPX-2 stream LC multiplexing, problem only on one stream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it-IT" sz="6000" dirty="0" smtClean="0">
                <a:solidFill>
                  <a:schemeClr val="bg1"/>
                </a:solidFill>
              </a:rPr>
              <a:t>- MPA: 2mM Amm Acetate in H2O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-MPB: 2mM </a:t>
            </a:r>
            <a:r>
              <a:rPr lang="en-US" sz="6000" dirty="0" err="1" smtClean="0">
                <a:solidFill>
                  <a:schemeClr val="bg1"/>
                </a:solidFill>
              </a:rPr>
              <a:t>Amm</a:t>
            </a:r>
            <a:r>
              <a:rPr lang="en-US" sz="6000" dirty="0" smtClean="0">
                <a:solidFill>
                  <a:schemeClr val="bg1"/>
                </a:solidFill>
              </a:rPr>
              <a:t> Acetate in </a:t>
            </a:r>
            <a:r>
              <a:rPr lang="en-US" sz="6000" dirty="0" err="1" smtClean="0">
                <a:solidFill>
                  <a:schemeClr val="bg1"/>
                </a:solidFill>
              </a:rPr>
              <a:t>MeOH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-100 x 3 mm, 2.6μm C18 column, with guard cartridge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-Column oven 55 °C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l-GR" sz="6000" dirty="0" smtClean="0">
                <a:solidFill>
                  <a:schemeClr val="bg1"/>
                </a:solidFill>
              </a:rPr>
              <a:t>- 50μ</a:t>
            </a:r>
            <a:r>
              <a:rPr lang="en-US" sz="6000" dirty="0" smtClean="0">
                <a:solidFill>
                  <a:schemeClr val="bg1"/>
                </a:solidFill>
              </a:rPr>
              <a:t>L injection volume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- Lots of other assays run on this system! </a:t>
            </a: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21069" y="17364671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chemeClr val="accent1"/>
                </a:solidFill>
              </a:rPr>
              <a:t>Figure 1: </a:t>
            </a:r>
            <a:r>
              <a:rPr lang="en-US" sz="6000" dirty="0" smtClean="0">
                <a:solidFill>
                  <a:schemeClr val="accent1"/>
                </a:solidFill>
              </a:rPr>
              <a:t>Good Chromatogram at beginning of run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877053" y="29966072"/>
            <a:ext cx="6768752" cy="468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chemeClr val="accent1"/>
                </a:solidFill>
              </a:rPr>
              <a:t>Figure 2: </a:t>
            </a:r>
            <a:r>
              <a:rPr lang="en-US" sz="6000" dirty="0" smtClean="0">
                <a:solidFill>
                  <a:schemeClr val="accent1"/>
                </a:solidFill>
              </a:rPr>
              <a:t>Chromatogram with obvious peak shape issues towards end of run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179784" y="8519224"/>
            <a:ext cx="10351828" cy="306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TROUBLESHOOTING STEPS TAKEN</a:t>
            </a:r>
          </a:p>
          <a:p>
            <a:endParaRPr lang="en-US" sz="2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7200" b="1" dirty="0" smtClean="0">
                <a:solidFill>
                  <a:schemeClr val="bg1"/>
                </a:solidFill>
              </a:rPr>
              <a:t>First, let’s think about it: 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1)Sample Prep, LC, or Mass Spec? - Clearly it’s an LC problem!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2)Why would peak shape deteriorate? - column problem like a void in the column or particulate stuck on frit? - could it be the guard cartridge?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marL="1143000" indent="-1143000"/>
            <a:endParaRPr lang="en-US" sz="6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Now, let’s try to fix it!</a:t>
            </a:r>
          </a:p>
          <a:p>
            <a:endParaRPr lang="en-US" sz="2000" dirty="0" smtClean="0"/>
          </a:p>
          <a:p>
            <a:r>
              <a:rPr lang="en-US" sz="6000" dirty="0" smtClean="0">
                <a:solidFill>
                  <a:schemeClr val="bg1"/>
                </a:solidFill>
              </a:rPr>
              <a:t>-Tested the column on another LC to co </a:t>
            </a:r>
            <a:r>
              <a:rPr lang="en-US" sz="6000" dirty="0" err="1" smtClean="0">
                <a:solidFill>
                  <a:schemeClr val="bg1"/>
                </a:solidFill>
              </a:rPr>
              <a:t>nfirm</a:t>
            </a:r>
            <a:r>
              <a:rPr lang="en-US" sz="6000" dirty="0" smtClean="0">
                <a:solidFill>
                  <a:schemeClr val="bg1"/>
                </a:solidFill>
              </a:rPr>
              <a:t> the problem is the column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6000" dirty="0" err="1" smtClean="0">
                <a:solidFill>
                  <a:schemeClr val="bg1"/>
                </a:solidFill>
              </a:rPr>
              <a:t>Backflushed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smtClean="0">
                <a:solidFill>
                  <a:schemeClr val="bg1"/>
                </a:solidFill>
              </a:rPr>
              <a:t>column with 95:5 </a:t>
            </a:r>
            <a:r>
              <a:rPr lang="en-US" sz="6000" dirty="0" err="1" smtClean="0">
                <a:solidFill>
                  <a:schemeClr val="bg1"/>
                </a:solidFill>
              </a:rPr>
              <a:t>Acetonitrile:Water</a:t>
            </a:r>
            <a:r>
              <a:rPr lang="en-US" sz="6000" dirty="0" smtClean="0">
                <a:solidFill>
                  <a:schemeClr val="bg1"/>
                </a:solidFill>
              </a:rPr>
              <a:t> for approximately 30 minutes </a:t>
            </a: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r>
              <a:rPr lang="en-US" sz="6000" dirty="0" smtClean="0">
                <a:solidFill>
                  <a:schemeClr val="bg1"/>
                </a:solidFill>
              </a:rPr>
              <a:t>-Reconnect column to original LC and inject SST samples </a:t>
            </a:r>
          </a:p>
          <a:p>
            <a:pPr marL="1143000" indent="-1143000">
              <a:buFontTx/>
              <a:buChar char="-"/>
            </a:pPr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>
              <a:buFontTx/>
              <a:buChar char="-"/>
            </a:pP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>
              <a:buFontTx/>
              <a:buChar char="-"/>
            </a:pPr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>
              <a:buFontTx/>
              <a:buChar char="-"/>
            </a:pPr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48" t="1758" r="1074" b="1758"/>
          <a:stretch>
            <a:fillRect/>
          </a:stretch>
        </p:blipFill>
        <p:spPr bwMode="auto">
          <a:xfrm>
            <a:off x="10021069" y="9011743"/>
            <a:ext cx="6986565" cy="802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68" t="1750" r="2349" b="1750"/>
          <a:stretch>
            <a:fillRect/>
          </a:stretch>
        </p:blipFill>
        <p:spPr bwMode="auto">
          <a:xfrm>
            <a:off x="9949061" y="21776404"/>
            <a:ext cx="6984775" cy="777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234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Providence Health Care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Providence Health Care</dc:creator>
  <cp:lastModifiedBy>chris_000</cp:lastModifiedBy>
  <cp:revision>18</cp:revision>
  <dcterms:created xsi:type="dcterms:W3CDTF">2016-04-09T19:10:09Z</dcterms:created>
  <dcterms:modified xsi:type="dcterms:W3CDTF">2016-08-12T17:47:06Z</dcterms:modified>
</cp:coreProperties>
</file>